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9" r:id="rId2"/>
    <p:sldId id="433" r:id="rId3"/>
    <p:sldId id="435" r:id="rId4"/>
    <p:sldId id="438" r:id="rId5"/>
    <p:sldId id="434" r:id="rId6"/>
    <p:sldId id="439" r:id="rId7"/>
    <p:sldId id="436" r:id="rId8"/>
    <p:sldId id="432" r:id="rId9"/>
    <p:sldId id="437" r:id="rId10"/>
    <p:sldId id="404" r:id="rId11"/>
    <p:sldId id="402" r:id="rId12"/>
    <p:sldId id="445" r:id="rId13"/>
    <p:sldId id="446" r:id="rId14"/>
    <p:sldId id="447" r:id="rId15"/>
    <p:sldId id="449" r:id="rId16"/>
    <p:sldId id="457" r:id="rId17"/>
    <p:sldId id="452" r:id="rId18"/>
    <p:sldId id="458" r:id="rId19"/>
    <p:sldId id="462" r:id="rId20"/>
    <p:sldId id="453" r:id="rId21"/>
    <p:sldId id="454" r:id="rId22"/>
    <p:sldId id="459" r:id="rId23"/>
    <p:sldId id="455" r:id="rId24"/>
    <p:sldId id="461" r:id="rId25"/>
    <p:sldId id="460" r:id="rId26"/>
    <p:sldId id="456" r:id="rId27"/>
    <p:sldId id="463" r:id="rId28"/>
    <p:sldId id="401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20" r:id="rId37"/>
    <p:sldId id="421" r:id="rId38"/>
    <p:sldId id="42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69" autoAdjust="0"/>
  </p:normalViewPr>
  <p:slideViewPr>
    <p:cSldViewPr>
      <p:cViewPr varScale="1">
        <p:scale>
          <a:sx n="107" d="100"/>
          <a:sy n="10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5732-EC60-4735-9B40-A3033AC1D9A2}" type="datetimeFigureOut">
              <a:rPr lang="el-GR" smtClean="0"/>
              <a:t>23/11/2016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5230-1B1E-4462-B26B-96DBA2411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22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38459E7-D26E-4656-A059-7B1D9CE1DDCB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26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315" y="1207972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C964-BCDB-4AE2-9BFE-651F037140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87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7F65-57BD-4BC4-8078-840E6DF114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86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6E4B-FCB5-41FF-8C8F-807D7A2BDA76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F8E3-FACF-41BC-8D19-B2DA2E09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businesstalen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t.ly/BT-GR-Final-15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jpeg"/><Relationship Id="rId5" Type="http://schemas.openxmlformats.org/officeDocument/2006/relationships/image" Target="../media/image7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usinesstalen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t.ly/BT-GR-Final-151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usinesstalen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3" Type="http://schemas.openxmlformats.org/officeDocument/2006/relationships/image" Target="../media/image14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2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10"/>
          <p:cNvPicPr/>
          <p:nvPr/>
        </p:nvPicPr>
        <p:blipFill>
          <a:blip r:embed="rId2"/>
          <a:stretch/>
        </p:blipFill>
        <p:spPr>
          <a:xfrm>
            <a:off x="115188" y="6088917"/>
            <a:ext cx="1781346" cy="5312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4132440" y="2889120"/>
            <a:ext cx="578520" cy="10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Rectangle 7"/>
          <p:cNvSpPr/>
          <p:nvPr/>
        </p:nvSpPr>
        <p:spPr>
          <a:xfrm>
            <a:off x="0" y="1160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</a:rPr>
              <a:t>Student Competition with Business Simulator &amp; Career Days 2016-17</a:t>
            </a:r>
          </a:p>
        </p:txBody>
      </p:sp>
      <p:sp>
        <p:nvSpPr>
          <p:cNvPr id="9" name="Rectangle 8"/>
          <p:cNvSpPr/>
          <p:nvPr/>
        </p:nvSpPr>
        <p:spPr>
          <a:xfrm>
            <a:off x="-36512" y="2852936"/>
            <a:ext cx="918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Student 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4890" y="6532299"/>
            <a:ext cx="730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</a:t>
            </a: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463" y="6577607"/>
            <a:ext cx="1134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Organized by</a:t>
            </a:r>
            <a:endParaRPr lang="en-GB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65304"/>
            <a:ext cx="2883476" cy="34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713107" cy="2356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46" y="3678733"/>
            <a:ext cx="6646746" cy="21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7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496" y="-99392"/>
            <a:ext cx="6603486" cy="66535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Calibri" pitchFamily="34" charset="0"/>
              </a:rPr>
              <a:t>How the BT Competition operates 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5496" y="548680"/>
            <a:ext cx="9001000" cy="62373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Students form mixed Teams, virtual ‘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companies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’ of  </a:t>
            </a:r>
            <a:r>
              <a:rPr lang="el-GR" sz="2200" b="1" dirty="0">
                <a:solidFill>
                  <a:srgbClr val="000066"/>
                </a:solidFill>
                <a:latin typeface="Calibri" pitchFamily="34" charset="0"/>
              </a:rPr>
              <a:t>3-4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members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, and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register October to February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in the Competition.  </a:t>
            </a:r>
            <a:r>
              <a:rPr lang="el-GR" sz="2200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No restriction of number of teams per university</a:t>
            </a:r>
            <a:r>
              <a:rPr lang="el-GR" sz="2200" dirty="0">
                <a:solidFill>
                  <a:srgbClr val="000066"/>
                </a:solidFill>
                <a:latin typeface="Calibri" pitchFamily="34" charset="0"/>
              </a:rPr>
              <a:t>)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 at  :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  <a:hlinkClick r:id="rId2"/>
              </a:rPr>
              <a:t>www.businesstalents.com</a:t>
            </a:r>
            <a:endParaRPr lang="el-GR" sz="22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They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submit their CV for CAREER DAY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: to be visible by participating companies well before the Event of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27 May 2017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el-GR" sz="22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Teams compete in a virtual </a:t>
            </a:r>
            <a:r>
              <a:rPr lang="el-GR" sz="2200" b="1" dirty="0">
                <a:solidFill>
                  <a:srgbClr val="000066"/>
                </a:solidFill>
                <a:latin typeface="Calibri" pitchFamily="34" charset="0"/>
              </a:rPr>
              <a:t>‘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Market’</a:t>
            </a:r>
            <a:r>
              <a:rPr lang="el-GR" sz="22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against </a:t>
            </a:r>
            <a:r>
              <a:rPr lang="el-GR" sz="2200" dirty="0">
                <a:solidFill>
                  <a:srgbClr val="000066"/>
                </a:solidFill>
                <a:latin typeface="Calibri" pitchFamily="34" charset="0"/>
              </a:rPr>
              <a:t>4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other, in the same group, during virtual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11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‘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Years’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(each lasting one week in real time).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Starting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 February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up to beg.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May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 the ‘Years’ are :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2 Trial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+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3 Rounds of 3.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‘Companies’ start with (the same)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Scenario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 (case study) describing their business and market, with a starting capital. They are invited to formulate a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Strategy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and take</a:t>
            </a:r>
            <a:r>
              <a:rPr lang="el-GR" sz="22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Decisions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which they submit as a Plan each ‘Year’.</a:t>
            </a:r>
            <a:endParaRPr lang="el-GR" sz="2200" b="1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The Simulator compares 5 companies in the group and returns Results, a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Sales - Profit (or Loss)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Balance Sheet.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Depending on ranking in groups of 5 (1</a:t>
            </a:r>
            <a:r>
              <a:rPr lang="en-US" sz="2200" baseline="30000" dirty="0">
                <a:solidFill>
                  <a:srgbClr val="000066"/>
                </a:solidFill>
                <a:latin typeface="Calibri" pitchFamily="34" charset="0"/>
              </a:rPr>
              <a:t>st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..5</a:t>
            </a:r>
            <a:r>
              <a:rPr lang="en-US" sz="2200" baseline="30000" dirty="0">
                <a:solidFill>
                  <a:srgbClr val="000066"/>
                </a:solidFill>
                <a:latin typeface="Calibri" pitchFamily="34" charset="0"/>
              </a:rPr>
              <a:t>th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) Teams gets points to collect. 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The Top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75</a:t>
            </a:r>
            <a:r>
              <a:rPr lang="el-GR" sz="22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teams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with maximum points and profitability, will qualify to the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Athens Live Final, 26 MAY 2017.</a:t>
            </a:r>
            <a:endParaRPr lang="el-GR" sz="22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They are rewarded with a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Diploma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and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 Prizes </a:t>
            </a: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at the 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Final</a:t>
            </a:r>
            <a:endParaRPr lang="en-US" sz="22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5" descr="BT Logo 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5773" y="26021"/>
            <a:ext cx="1878227" cy="6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40352" cy="69494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BUSINESS TALENTS </a:t>
            </a:r>
            <a:br>
              <a:rPr lang="en-US" sz="4000" b="1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&amp; CAREER DAY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157649" y="1584176"/>
            <a:ext cx="9094871" cy="50851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Is the No1 Program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students &amp; graduates, 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Free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Greece…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… in terms of an 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active practical experience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with more than 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7.500 participants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In the 3 years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operation, exp.&gt;3.000 in 2017</a:t>
            </a:r>
            <a:endParaRPr lang="en-US" sz="3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Unique 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combination of Practical exercise </a:t>
            </a:r>
            <a:r>
              <a:rPr lang="en-US" sz="3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en-US" sz="3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career opportunities</a:t>
            </a:r>
            <a:endParaRPr lang="en-US" sz="3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s-ES" sz="34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Supported</a:t>
            </a:r>
            <a:r>
              <a:rPr lang="es-ES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 </a:t>
            </a:r>
            <a:r>
              <a:rPr lang="es-ES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by</a:t>
            </a:r>
            <a:r>
              <a:rPr lang="es-ES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top </a:t>
            </a:r>
            <a:r>
              <a:rPr lang="es-ES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Companies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, as a </a:t>
            </a:r>
            <a:r>
              <a:rPr lang="es-ES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CSR </a:t>
            </a:r>
            <a:r>
              <a:rPr lang="es-ES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Program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, </a:t>
            </a:r>
            <a:r>
              <a:rPr lang="es-ES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offering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s-ES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to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s-ES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Young in </a:t>
            </a:r>
            <a:r>
              <a:rPr lang="es-ES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Education</a:t>
            </a:r>
            <a:r>
              <a:rPr lang="es-ES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s-ES" sz="3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92" y="0"/>
            <a:ext cx="2430720" cy="12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Evolu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61" y="2883204"/>
            <a:ext cx="6204960" cy="39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0" y="-27384"/>
            <a:ext cx="9144000" cy="257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300" dirty="0">
                <a:solidFill>
                  <a:srgbClr val="606060"/>
                </a:solidFill>
                <a:latin typeface="Calibri" pitchFamily="34" charset="0"/>
              </a:rPr>
              <a:t>The educational – experiential </a:t>
            </a:r>
            <a:endParaRPr lang="el-GR" sz="3300" dirty="0">
              <a:solidFill>
                <a:srgbClr val="606060"/>
              </a:solidFill>
              <a:latin typeface="Calibri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3300" dirty="0">
                <a:solidFill>
                  <a:srgbClr val="606060"/>
                </a:solidFill>
                <a:latin typeface="Calibri" pitchFamily="34" charset="0"/>
              </a:rPr>
              <a:t>Business Game is based on </a:t>
            </a:r>
          </a:p>
          <a:p>
            <a:pPr algn="ctr">
              <a:buClr>
                <a:srgbClr val="FF0000"/>
              </a:buClr>
            </a:pPr>
            <a:r>
              <a:rPr lang="en-US" sz="4000" b="1" dirty="0">
                <a:solidFill>
                  <a:srgbClr val="C00000"/>
                </a:solidFill>
                <a:latin typeface="Calibri" pitchFamily="34" charset="0"/>
              </a:rPr>
              <a:t>Business Simulator</a:t>
            </a:r>
            <a:endParaRPr lang="el-GR" sz="40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800" dirty="0">
                <a:solidFill>
                  <a:srgbClr val="606060"/>
                </a:solidFill>
                <a:latin typeface="Calibri" pitchFamily="34" charset="0"/>
              </a:rPr>
              <a:t>advanced 3</a:t>
            </a:r>
            <a:r>
              <a:rPr lang="en-US" sz="2800" baseline="30000" dirty="0">
                <a:solidFill>
                  <a:srgbClr val="606060"/>
                </a:solidFill>
                <a:latin typeface="Calibri" pitchFamily="34" charset="0"/>
              </a:rPr>
              <a:t>rd</a:t>
            </a:r>
            <a:r>
              <a:rPr lang="en-US" sz="2800" dirty="0">
                <a:solidFill>
                  <a:srgbClr val="606060"/>
                </a:solidFill>
                <a:latin typeface="Calibri" pitchFamily="34" charset="0"/>
              </a:rPr>
              <a:t> generation software that emulates the market  &amp; business functions with real data and results, created by</a:t>
            </a:r>
            <a:endParaRPr lang="en-US" sz="2800" dirty="0">
              <a:solidFill>
                <a:srgbClr val="606060"/>
              </a:solidFill>
            </a:endParaRPr>
          </a:p>
        </p:txBody>
      </p:sp>
      <p:pic>
        <p:nvPicPr>
          <p:cNvPr id="28676" name="Picture 4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590360" cy="135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539552" y="1340768"/>
            <a:ext cx="8268411" cy="408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Spanish company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</a:p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Leader in its field, with presence </a:t>
            </a:r>
          </a:p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 Europe, USA, Latin America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 </a:t>
            </a:r>
          </a:p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Expert for 2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years in </a:t>
            </a:r>
          </a:p>
          <a:p>
            <a:pPr algn="ctr">
              <a:buClr>
                <a:srgbClr val="FF0000"/>
              </a:buClr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</a:rPr>
              <a:t>Business Simulators </a:t>
            </a:r>
          </a:p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Innovative tools used for Training &amp; Development by Companies, tens of Universities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(BT)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and now High Schools </a:t>
            </a:r>
            <a:r>
              <a: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YBT)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Prax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672"/>
            <a:ext cx="4176464" cy="10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TAMMY\Dropbox\Business Talents\Logos_Visuals\YOUNG BUSI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2520280" cy="96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89241"/>
            <a:ext cx="2592288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52"/>
          <p:cNvPicPr preferRelativeResize="0">
            <a:picLocks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68"/>
                    </a14:imgEffect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25" y="615"/>
            <a:ext cx="9144271" cy="68583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-109700" y="1672932"/>
            <a:ext cx="914619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best    Analogy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2826374" y="6309320"/>
            <a:ext cx="310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http://bit.ly/BT-GR-Final-1516</a:t>
            </a:r>
            <a:r>
              <a:rPr lang="en-US" dirty="0"/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355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087720" y="610041"/>
            <a:ext cx="816480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 hangingPunct="1">
              <a:lnSpc>
                <a:spcPct val="9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Principles </a:t>
            </a:r>
          </a:p>
          <a:p>
            <a:pPr hangingPunct="1">
              <a:lnSpc>
                <a:spcPct val="90000"/>
              </a:lnSpc>
            </a:pPr>
            <a:r>
              <a:rPr lang="en-US" sz="40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of </a:t>
            </a:r>
            <a:r>
              <a:rPr lang="el-GR" sz="40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</a:t>
            </a:r>
            <a:r>
              <a:rPr lang="en-US" sz="40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Business Simulation</a:t>
            </a:r>
            <a:r>
              <a:rPr lang="el-GR" sz="40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</a:t>
            </a:r>
            <a:r>
              <a:rPr lang="en-US" sz="40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:</a:t>
            </a:r>
            <a:endParaRPr lang="es-ES" sz="40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1" y="1860676"/>
            <a:ext cx="7627680" cy="41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7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44624"/>
            <a:ext cx="7886700" cy="1325563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A Business </a:t>
            </a:r>
            <a:r>
              <a:rPr lang="es-ES" b="1" dirty="0" err="1">
                <a:solidFill>
                  <a:srgbClr val="C00000"/>
                </a:solidFill>
              </a:rPr>
              <a:t>Simulation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9552" y="1029571"/>
            <a:ext cx="7822691" cy="4343645"/>
          </a:xfrm>
          <a:prstGeom prst="rect">
            <a:avLst/>
          </a:prstGeom>
          <a:ln/>
        </p:spPr>
        <p:txBody>
          <a:bodyPr vert="horz" lIns="91440" tIns="2520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sz="2000" dirty="0">
                <a:solidFill>
                  <a:srgbClr val="4C4C4C"/>
                </a:solidFill>
                <a:latin typeface="FreeSans" pitchFamily="32" charset="0"/>
              </a:rPr>
              <a:t>Emulates the variables that comprise a given business reality (a dynamic scenario) and the main functional areas within a company.</a:t>
            </a:r>
          </a:p>
          <a:p>
            <a:pPr marL="0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sz="2000" dirty="0">
                <a:solidFill>
                  <a:srgbClr val="4C4C4C"/>
                </a:solidFill>
                <a:latin typeface="FreeSans" pitchFamily="32" charset="0"/>
              </a:rPr>
              <a:t>Participants will receive training in management in a risk free environment doing what managers do, going through the business management cycle:</a:t>
            </a:r>
          </a:p>
          <a:p>
            <a:pPr marL="457200" lvl="1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sz="2000" dirty="0">
                <a:solidFill>
                  <a:srgbClr val="4C4C4C"/>
                </a:solidFill>
                <a:latin typeface="FreeSans" pitchFamily="32" charset="0"/>
              </a:rPr>
              <a:t>Analysis.</a:t>
            </a:r>
          </a:p>
          <a:p>
            <a:pPr marL="457200" lvl="2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dirty="0">
                <a:solidFill>
                  <a:srgbClr val="4C4C4C"/>
                </a:solidFill>
                <a:latin typeface="FreeSans" pitchFamily="32" charset="0"/>
              </a:rPr>
              <a:t>Planning.</a:t>
            </a:r>
          </a:p>
          <a:p>
            <a:pPr marL="457200" lvl="2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dirty="0">
                <a:solidFill>
                  <a:srgbClr val="4C4C4C"/>
                </a:solidFill>
                <a:latin typeface="FreeSans" pitchFamily="32" charset="0"/>
              </a:rPr>
              <a:t>Implementation.</a:t>
            </a:r>
          </a:p>
          <a:p>
            <a:pPr marL="457200" lvl="2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dirty="0">
                <a:solidFill>
                  <a:srgbClr val="4C4C4C"/>
                </a:solidFill>
                <a:latin typeface="FreeSans" pitchFamily="32" charset="0"/>
              </a:rPr>
              <a:t>Control.</a:t>
            </a:r>
          </a:p>
          <a:p>
            <a:pPr marL="0" indent="-179388">
              <a:lnSpc>
                <a:spcPct val="170000"/>
              </a:lnSpc>
              <a:spcBef>
                <a:spcPts val="0"/>
              </a:spcBef>
              <a:buClr>
                <a:srgbClr val="4C4C4C"/>
              </a:buClr>
              <a:buSzPct val="45000"/>
              <a:buFont typeface="Wingdings" panose="05000000000000000000" pitchFamily="2" charset="2"/>
              <a:buChar char=""/>
              <a:tabLst>
                <a:tab pos="2127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8985250" algn="l"/>
              </a:tabLst>
            </a:pPr>
            <a:r>
              <a:rPr lang="en-US" sz="2000" dirty="0">
                <a:solidFill>
                  <a:srgbClr val="4C4C4C"/>
                </a:solidFill>
                <a:latin typeface="FreeSans" pitchFamily="32" charset="0"/>
              </a:rPr>
              <a:t>They will manage a company over several “periods” to reach a more effective training.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4653569" y="3105895"/>
            <a:ext cx="3442931" cy="2407158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7" name="Picture 9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0" y="1182823"/>
            <a:ext cx="7456320" cy="42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75952" y="303859"/>
            <a:ext cx="868752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Real Decision Making </a:t>
            </a:r>
          </a:p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In company functions, 240  </a:t>
            </a:r>
            <a:r>
              <a:rPr lang="el-GR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:</a:t>
            </a:r>
            <a:endParaRPr lang="es-ES" sz="36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" name="AutoShape 2" descr="Image result for logistics icon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15025"/>
            <a:ext cx="1691576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493" y="5847654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Logistics</a:t>
            </a:r>
            <a:endParaRPr lang="el-GR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Prax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2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692" y="37524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Simulation features: the Scenario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2438"/>
            <a:ext cx="3791761" cy="5175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52" y="1546090"/>
            <a:ext cx="3614149" cy="4907245"/>
          </a:xfrm>
          <a:prstGeom prst="rect">
            <a:avLst/>
          </a:prstGeom>
        </p:spPr>
      </p:pic>
      <p:pic>
        <p:nvPicPr>
          <p:cNvPr id="6" name="Picture 9" descr="Prax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4247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37855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Simulation features: the Interface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" y="1717971"/>
            <a:ext cx="4595692" cy="39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18" y="1704116"/>
            <a:ext cx="4312740" cy="4248000"/>
          </a:xfrm>
          <a:prstGeom prst="rect">
            <a:avLst/>
          </a:prstGeom>
        </p:spPr>
      </p:pic>
      <p:pic>
        <p:nvPicPr>
          <p:cNvPr id="9" name="Picture 9" descr="Prax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48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imuladormmt YBT 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53" y="4365104"/>
            <a:ext cx="2964175" cy="24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95544" y="1412776"/>
            <a:ext cx="9012960" cy="5588500"/>
          </a:xfr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 unique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Competition with Simulator for practice in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Business Management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and Entrepreneurship</a:t>
            </a:r>
            <a:endParaRPr lang="en-US" b="1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You run your own </a:t>
            </a:r>
            <a:r>
              <a:rPr lang="el-GR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virtual)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Company, with your Team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of 3-4, taking real Decisions and Results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In competition, for 11 ‘Years’</a:t>
            </a:r>
            <a:endParaRPr lang="el-GR" b="1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For Students</a:t>
            </a:r>
            <a:r>
              <a:rPr lang="el-GR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&amp; Graduates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ages 17-29 </a:t>
            </a:r>
            <a:endParaRPr lang="el-GR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Free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 for all University level institutions 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Online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on the Internet &amp;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Live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Across Greece</a:t>
            </a:r>
          </a:p>
          <a:p>
            <a:pPr marL="457200" lvl="1" indent="0">
              <a:buClr>
                <a:srgbClr val="006600"/>
              </a:buClr>
              <a:buNone/>
            </a:pPr>
            <a:endParaRPr lang="en-US" sz="3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006600"/>
              </a:buClr>
              <a:buFont typeface="Arial" pitchFamily="34" charset="0"/>
              <a:buChar char="•"/>
            </a:pPr>
            <a:endParaRPr lang="el-GR" sz="32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2" y="-1"/>
            <a:ext cx="2605250" cy="13026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07680"/>
            <a:ext cx="6958117" cy="694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What is BUSINESS TALENTS</a:t>
            </a:r>
          </a:p>
        </p:txBody>
      </p:sp>
    </p:spTree>
    <p:extLst>
      <p:ext uri="{BB962C8B-B14F-4D97-AF65-F5344CB8AC3E}">
        <p14:creationId xmlns:p14="http://schemas.microsoft.com/office/powerpoint/2010/main" val="35950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ogistics icon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136904" cy="5338622"/>
          </a:xfrm>
          <a:prstGeom prst="rect">
            <a:avLst/>
          </a:prstGeom>
        </p:spPr>
      </p:pic>
      <p:pic>
        <p:nvPicPr>
          <p:cNvPr id="6" name="Picture 9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68752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Real Decision Making </a:t>
            </a:r>
          </a:p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In company functions, 240  </a:t>
            </a:r>
            <a:r>
              <a:rPr lang="el-GR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:</a:t>
            </a:r>
            <a:endParaRPr lang="es-ES" sz="36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9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72140" y="138222"/>
            <a:ext cx="868752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Real company Results </a:t>
            </a:r>
          </a:p>
          <a:p>
            <a:pPr hangingPunct="1">
              <a:lnSpc>
                <a:spcPct val="90000"/>
              </a:lnSpc>
            </a:pPr>
            <a:r>
              <a:rPr lang="en-US" sz="32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Sales, Profit / Loss</a:t>
            </a:r>
            <a:endParaRPr lang="es-ES" sz="32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" name="AutoShape 2" descr="Image result for logistics icon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9" descr="Prax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0" y="1340767"/>
            <a:ext cx="7877136" cy="54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39552" y="116632"/>
            <a:ext cx="868752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Real company Results </a:t>
            </a:r>
          </a:p>
          <a:p>
            <a:pPr hangingPunct="1">
              <a:lnSpc>
                <a:spcPct val="90000"/>
              </a:lnSpc>
            </a:pPr>
            <a:r>
              <a:rPr lang="en-US" sz="32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Balance Sheet</a:t>
            </a:r>
            <a:endParaRPr lang="es-ES" sz="32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" name="AutoShape 2" descr="Image result for logistics icon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9" descr="Prax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6445"/>
            <a:ext cx="7992888" cy="56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9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323528" y="447875"/>
            <a:ext cx="868752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Real company Results </a:t>
            </a:r>
          </a:p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Market Surveys : competitors decisions</a:t>
            </a:r>
            <a:endParaRPr lang="es-ES" sz="3600" b="1" dirty="0">
              <a:solidFill>
                <a:srgbClr val="000066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" name="AutoShape 2" descr="Image result for logistics icon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2088"/>
            <a:ext cx="8160964" cy="4821247"/>
          </a:xfrm>
          <a:prstGeom prst="rect">
            <a:avLst/>
          </a:prstGeom>
        </p:spPr>
      </p:pic>
      <p:pic>
        <p:nvPicPr>
          <p:cNvPr id="6" name="Picture 9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0598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8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t="19294" r="-20516" b="-1048"/>
          <a:stretch/>
        </p:blipFill>
        <p:spPr>
          <a:xfrm>
            <a:off x="607928" y="1602866"/>
            <a:ext cx="4598099" cy="4608000"/>
          </a:xfrm>
          <a:prstGeom prst="rect">
            <a:avLst/>
          </a:prstGeom>
        </p:spPr>
      </p:pic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467544" y="41664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Simulation features: Market data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83" y="1742209"/>
            <a:ext cx="2464990" cy="30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74" y="4843968"/>
            <a:ext cx="2401028" cy="1404000"/>
          </a:xfrm>
          <a:prstGeom prst="rect">
            <a:avLst/>
          </a:prstGeom>
        </p:spPr>
      </p:pic>
      <p:pic>
        <p:nvPicPr>
          <p:cNvPr id="9" name="Picture 9" descr="Prax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0598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1649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0C22-4F03-4426-BB02-67E6131C504F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43" y="1427057"/>
            <a:ext cx="5751803" cy="4752000"/>
          </a:xfrm>
          <a:prstGeom prst="rect">
            <a:avLst/>
          </a:prstGeom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570533" y="54499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</a:rPr>
              <a:t>Simulation features: Results</a:t>
            </a:r>
          </a:p>
        </p:txBody>
      </p:sp>
      <p:pic>
        <p:nvPicPr>
          <p:cNvPr id="6" name="Picture 9" descr="Pra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0118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171521" y="6237296"/>
            <a:ext cx="2639909" cy="2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s-ES" sz="1100" b="1">
                <a:solidFill>
                  <a:srgbClr val="666666"/>
                </a:solidFill>
                <a:latin typeface="FreeSans" pitchFamily="32" charset="0"/>
              </a:rPr>
              <a:t>Fuente: National Training Laboratory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006560" y="1991730"/>
          <a:ext cx="8137440" cy="418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4248126" imgH="2101951" progId="">
                  <p:embed/>
                </p:oleObj>
              </mc:Choice>
              <mc:Fallback>
                <p:oleObj r:id="rId4" imgW="4248126" imgH="2101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560" y="1991730"/>
                        <a:ext cx="8137440" cy="4180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22720" y="764704"/>
            <a:ext cx="772848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b"/>
          <a:lstStyle/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Results</a:t>
            </a:r>
            <a:r>
              <a:rPr lang="el-GR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</a:t>
            </a: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of</a:t>
            </a:r>
            <a:r>
              <a:rPr lang="el-GR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</a:t>
            </a: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practical</a:t>
            </a:r>
            <a:endParaRPr lang="el-GR" sz="3600" b="1" dirty="0">
              <a:solidFill>
                <a:srgbClr val="606060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  <a:p>
            <a:pPr hangingPunct="1">
              <a:lnSpc>
                <a:spcPct val="90000"/>
              </a:lnSpc>
            </a:pPr>
            <a:r>
              <a:rPr lang="en-US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Business Training</a:t>
            </a:r>
            <a:r>
              <a:rPr lang="el-GR" sz="3600" b="1" dirty="0">
                <a:solidFill>
                  <a:srgbClr val="60606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with Simulator</a:t>
            </a:r>
            <a:endParaRPr lang="el-GR" sz="3600" b="1" dirty="0">
              <a:solidFill>
                <a:srgbClr val="C00000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grpSp>
        <p:nvGrpSpPr>
          <p:cNvPr id="68613" name="Group 12"/>
          <p:cNvGrpSpPr>
            <a:grpSpLocks/>
          </p:cNvGrpSpPr>
          <p:nvPr/>
        </p:nvGrpSpPr>
        <p:grpSpPr bwMode="auto">
          <a:xfrm>
            <a:off x="48772" y="2060848"/>
            <a:ext cx="8311869" cy="3635441"/>
            <a:chOff x="-234908" y="1759224"/>
            <a:chExt cx="9163892" cy="4008291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2230858" y="1759224"/>
              <a:ext cx="6698126" cy="373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Degree of ‘absorbing’ material depending on methodology used</a:t>
              </a:r>
              <a:endParaRPr lang="el-G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8617" name="TextBox 2"/>
            <p:cNvSpPr txBox="1">
              <a:spLocks noChangeArrowheads="1"/>
            </p:cNvSpPr>
            <p:nvPr/>
          </p:nvSpPr>
          <p:spPr bwMode="auto">
            <a:xfrm>
              <a:off x="649047" y="2268523"/>
              <a:ext cx="1438276" cy="33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/>
                <a:t>Private Lesson</a:t>
              </a:r>
              <a:endParaRPr lang="el-GR" sz="1400" dirty="0"/>
            </a:p>
          </p:txBody>
        </p:sp>
        <p:sp>
          <p:nvSpPr>
            <p:cNvPr id="68618" name="TextBox 6"/>
            <p:cNvSpPr txBox="1">
              <a:spLocks noChangeArrowheads="1"/>
            </p:cNvSpPr>
            <p:nvPr/>
          </p:nvSpPr>
          <p:spPr bwMode="auto">
            <a:xfrm>
              <a:off x="-234908" y="2714591"/>
              <a:ext cx="2376577" cy="407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b="1" dirty="0"/>
                <a:t>‘Learning by Doing’</a:t>
              </a:r>
              <a:endParaRPr lang="el-GR" b="1" dirty="0"/>
            </a:p>
          </p:txBody>
        </p:sp>
        <p:sp>
          <p:nvSpPr>
            <p:cNvPr id="68619" name="TextBox 7"/>
            <p:cNvSpPr txBox="1">
              <a:spLocks noChangeArrowheads="1"/>
            </p:cNvSpPr>
            <p:nvPr/>
          </p:nvSpPr>
          <p:spPr bwMode="auto">
            <a:xfrm>
              <a:off x="358905" y="3279858"/>
              <a:ext cx="1746532" cy="33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Group Dynamics</a:t>
              </a:r>
              <a:endParaRPr lang="el-GR" sz="1400" dirty="0"/>
            </a:p>
          </p:txBody>
        </p:sp>
        <p:sp>
          <p:nvSpPr>
            <p:cNvPr id="68620" name="TextBox 8"/>
            <p:cNvSpPr txBox="1">
              <a:spLocks noChangeArrowheads="1"/>
            </p:cNvSpPr>
            <p:nvPr/>
          </p:nvSpPr>
          <p:spPr bwMode="auto">
            <a:xfrm>
              <a:off x="323788" y="3854167"/>
              <a:ext cx="1835551" cy="576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Presentation - Demo</a:t>
              </a:r>
              <a:endParaRPr lang="el-GR" sz="1400" dirty="0"/>
            </a:p>
          </p:txBody>
        </p:sp>
        <p:sp>
          <p:nvSpPr>
            <p:cNvPr id="68621" name="TextBox 9"/>
            <p:cNvSpPr txBox="1">
              <a:spLocks noChangeArrowheads="1"/>
            </p:cNvSpPr>
            <p:nvPr/>
          </p:nvSpPr>
          <p:spPr bwMode="auto">
            <a:xfrm>
              <a:off x="638113" y="4348051"/>
              <a:ext cx="1449209" cy="33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/>
                <a:t>Audio &amp; Visual </a:t>
              </a:r>
              <a:endParaRPr lang="el-GR" sz="1400" dirty="0"/>
            </a:p>
          </p:txBody>
        </p:sp>
        <p:sp>
          <p:nvSpPr>
            <p:cNvPr id="68622" name="TextBox 10"/>
            <p:cNvSpPr txBox="1">
              <a:spLocks noChangeArrowheads="1"/>
            </p:cNvSpPr>
            <p:nvPr/>
          </p:nvSpPr>
          <p:spPr bwMode="auto">
            <a:xfrm>
              <a:off x="574957" y="5428172"/>
              <a:ext cx="1530480" cy="33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Lecture (plain)</a:t>
              </a:r>
              <a:endParaRPr lang="el-GR" sz="1400" dirty="0"/>
            </a:p>
          </p:txBody>
        </p:sp>
        <p:sp>
          <p:nvSpPr>
            <p:cNvPr id="68623" name="TextBox 11"/>
            <p:cNvSpPr txBox="1">
              <a:spLocks noChangeArrowheads="1"/>
            </p:cNvSpPr>
            <p:nvPr/>
          </p:nvSpPr>
          <p:spPr bwMode="auto">
            <a:xfrm>
              <a:off x="385570" y="4933878"/>
              <a:ext cx="1800144" cy="33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Material Reading</a:t>
              </a:r>
              <a:endParaRPr lang="el-GR" sz="1400" dirty="0"/>
            </a:p>
          </p:txBody>
        </p:sp>
      </p:grpSp>
      <p:sp>
        <p:nvSpPr>
          <p:cNvPr id="68614" name="TextBox 13"/>
          <p:cNvSpPr txBox="1">
            <a:spLocks noChangeArrowheads="1"/>
          </p:cNvSpPr>
          <p:nvPr/>
        </p:nvSpPr>
        <p:spPr bwMode="auto">
          <a:xfrm>
            <a:off x="2155681" y="6303542"/>
            <a:ext cx="4083967" cy="2838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1300" dirty="0"/>
              <a:t>Source</a:t>
            </a:r>
            <a:r>
              <a:rPr lang="el-GR" sz="1300" dirty="0"/>
              <a:t> : </a:t>
            </a:r>
            <a:r>
              <a:rPr lang="en-US" sz="1300" dirty="0"/>
              <a:t> Research</a:t>
            </a:r>
            <a:r>
              <a:rPr lang="el-GR" sz="1300" dirty="0"/>
              <a:t> ‘</a:t>
            </a:r>
            <a:r>
              <a:rPr lang="en-US" sz="1300" dirty="0"/>
              <a:t>National Training </a:t>
            </a:r>
            <a:r>
              <a:rPr lang="el-GR" sz="1300" dirty="0"/>
              <a:t> </a:t>
            </a:r>
            <a:r>
              <a:rPr lang="en-US" sz="1300" dirty="0"/>
              <a:t>Laboratory’ of Spain</a:t>
            </a:r>
          </a:p>
        </p:txBody>
      </p:sp>
      <p:pic>
        <p:nvPicPr>
          <p:cNvPr id="16" name="Picture 9" descr="Praxi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10"/>
            <a:ext cx="2304256" cy="5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8"/>
          <p:cNvPicPr/>
          <p:nvPr/>
        </p:nvPicPr>
        <p:blipFill>
          <a:blip r:embed="rId2"/>
          <a:stretch/>
        </p:blipFill>
        <p:spPr>
          <a:xfrm>
            <a:off x="7740352" y="6381327"/>
            <a:ext cx="1092518" cy="306993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3632" y="169620"/>
            <a:ext cx="4835549" cy="3475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BUSINESS TALENTS &amp; CAREER DAY </a:t>
            </a: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es-ES" sz="2400" b="1" strike="noStrike" spc="-1" dirty="0" err="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Success</a:t>
            </a:r>
            <a:r>
              <a:rPr lang="es-ES" sz="2400" b="1" strike="noStrike" spc="-1" dirty="0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 </a:t>
            </a:r>
            <a:r>
              <a:rPr lang="es-ES" sz="2400" b="1" spc="-1" dirty="0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of a new, </a:t>
            </a:r>
            <a:r>
              <a:rPr lang="es-ES" sz="2400" b="1" spc="-1" dirty="0" err="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unique</a:t>
            </a:r>
            <a:r>
              <a:rPr lang="es-ES" sz="2400" b="1" spc="-1" dirty="0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ea typeface="Wingdings"/>
                <a:cs typeface="Calibri" pitchFamily="34" charset="0"/>
              </a:rPr>
              <a:t> concept</a:t>
            </a:r>
            <a:endParaRPr lang="es-E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es-ES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ES" sz="17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Following</a:t>
            </a:r>
            <a:r>
              <a:rPr lang="es-ES" sz="17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2 </a:t>
            </a:r>
            <a:r>
              <a:rPr lang="es-ES" sz="17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years</a:t>
            </a:r>
            <a:r>
              <a:rPr lang="es-ES" sz="17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of </a:t>
            </a:r>
            <a:r>
              <a:rPr lang="es-ES" sz="17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BT </a:t>
            </a:r>
            <a:r>
              <a:rPr lang="es-ES" sz="17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Competition</a:t>
            </a:r>
            <a:r>
              <a:rPr lang="es-ES" sz="17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in </a:t>
            </a:r>
            <a:r>
              <a:rPr lang="es-ES" sz="17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Greece</a:t>
            </a:r>
            <a:r>
              <a:rPr lang="es-ES" sz="17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, </a:t>
            </a:r>
            <a:r>
              <a:rPr lang="es-ES" sz="17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in 2015/16 </a:t>
            </a:r>
            <a:r>
              <a:rPr lang="es-ES" sz="17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we</a:t>
            </a:r>
            <a:r>
              <a:rPr lang="es-ES" sz="17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7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organized</a:t>
            </a:r>
            <a:r>
              <a:rPr lang="es-ES" sz="17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 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‘BUSINESS TALENTS &amp; CAREER DAY’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combining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the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Final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event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of 3 June,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with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a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day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of interviews and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presentations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by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top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Companies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exclusively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for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the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participants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of BT,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on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4 June.</a:t>
            </a: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4788024" y="1285649"/>
            <a:ext cx="4010389" cy="2503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Both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projects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targeting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University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level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students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and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graduates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(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ages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17-29),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achieved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excellent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results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in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terms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of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participation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, media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publicity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, ROI and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brand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awareness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for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Wingdings"/>
              </a:rPr>
              <a:t> sponsors.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7656"/>
            <a:ext cx="7272808" cy="3215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85" y="-93109"/>
            <a:ext cx="2984915" cy="14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3721" y="116632"/>
            <a:ext cx="5274360" cy="50353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Wingdings"/>
                <a:cs typeface="Calibri" pitchFamily="34" charset="0"/>
              </a:rPr>
              <a:t>BUSINESS TALENTS &amp; CAREER DAY</a:t>
            </a:r>
          </a:p>
          <a:p>
            <a:pPr algn="ctr">
              <a:lnSpc>
                <a:spcPct val="100000"/>
              </a:lnSpc>
            </a:pPr>
            <a:r>
              <a:rPr lang="es-ES" sz="2400" b="1" spc="-1" dirty="0" err="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Wingdings"/>
                <a:cs typeface="Calibri" pitchFamily="34" charset="0"/>
              </a:rPr>
              <a:t>Success</a:t>
            </a:r>
            <a:r>
              <a:rPr lang="es-ES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Wingdings"/>
                <a:cs typeface="Calibri" pitchFamily="34" charset="0"/>
              </a:rPr>
              <a:t> of a new, </a:t>
            </a:r>
            <a:r>
              <a:rPr lang="es-ES" sz="2400" b="1" spc="-1" dirty="0" err="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Wingdings"/>
                <a:cs typeface="Calibri" pitchFamily="34" charset="0"/>
              </a:rPr>
              <a:t>unique</a:t>
            </a:r>
            <a:r>
              <a:rPr lang="es-ES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Wingdings"/>
                <a:cs typeface="Calibri" pitchFamily="34" charset="0"/>
              </a:rPr>
              <a:t> concept</a:t>
            </a:r>
          </a:p>
          <a:p>
            <a:pPr algn="ctr"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Participants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grew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to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2.792 (+31%),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coming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from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    72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educational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institutions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in 2015/16 vs 2.124      and 49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e.i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. in 2014/15.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Only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436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were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repeat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.</a:t>
            </a: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1800">
              <a:lnSpc>
                <a:spcPct val="100000"/>
              </a:lnSpc>
              <a:buClr>
                <a:srgbClr val="000000"/>
              </a:buClr>
            </a:pP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Media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Publicity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, (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offered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free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),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nearly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doubled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in 2015/16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to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113.000€ *,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offering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high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ROI, </a:t>
            </a:r>
            <a:r>
              <a:rPr lang="es-ES" sz="1600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from</a:t>
            </a:r>
            <a:r>
              <a:rPr lang="es-ES" sz="1600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67.000€  in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value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* 2014/15.</a:t>
            </a: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1800">
              <a:lnSpc>
                <a:spcPct val="100000"/>
              </a:lnSpc>
              <a:buClr>
                <a:srgbClr val="000000"/>
              </a:buClr>
            </a:pP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endParaRPr lang="es-ES" sz="1800" strike="noStrike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Awareness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of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sponsorship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in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Universities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is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estimated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at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least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10x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the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6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participants</a:t>
            </a:r>
            <a:r>
              <a:rPr lang="es-ES" sz="16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(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based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on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‘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reach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’ of marketing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actions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during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registration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,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the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</a:t>
            </a:r>
            <a:r>
              <a:rPr lang="es-ES" sz="1200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competition</a:t>
            </a:r>
            <a:r>
              <a:rPr lang="es-ES" sz="120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Wingdings"/>
                <a:cs typeface="Arial" pitchFamily="34" charset="0"/>
              </a:rPr>
              <a:t> and media). </a:t>
            </a:r>
          </a:p>
          <a:p>
            <a:pPr marL="343080" indent="-341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s-ES" sz="1200" spc="-1" dirty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645160" y="5603520"/>
            <a:ext cx="2136240" cy="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Imagen 94"/>
          <p:cNvPicPr/>
          <p:nvPr/>
        </p:nvPicPr>
        <p:blipFill>
          <a:blip r:embed="rId2"/>
          <a:stretch/>
        </p:blipFill>
        <p:spPr>
          <a:xfrm>
            <a:off x="5360721" y="1196752"/>
            <a:ext cx="3714759" cy="2819915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5079036" y="4768736"/>
            <a:ext cx="3996444" cy="118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Value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measured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media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prices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as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time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space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was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bought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publicity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offers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free,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expect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3.000</a:t>
            </a:r>
            <a:r>
              <a:rPr lang="el-G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€  </a:t>
            </a:r>
            <a:r>
              <a:rPr lang="en-U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Radio spots bought.  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</a:t>
            </a:r>
            <a:r>
              <a:rPr lang="en-U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alue figure of 2015/16 a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lso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takes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into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account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media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publicity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of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Career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Day and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GenY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projects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which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were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parts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of 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s-ES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sponsorship</a:t>
            </a:r>
            <a:r>
              <a:rPr lang="es-ES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n 8"/>
          <p:cNvPicPr/>
          <p:nvPr/>
        </p:nvPicPr>
        <p:blipFill>
          <a:blip r:embed="rId3"/>
          <a:stretch/>
        </p:blipFill>
        <p:spPr>
          <a:xfrm>
            <a:off x="7943978" y="6434375"/>
            <a:ext cx="1092518" cy="30699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92" y="0"/>
            <a:ext cx="2430720" cy="1215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79"/>
            <a:ext cx="4755508" cy="22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3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4476"/>
            <a:ext cx="1979712" cy="9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0769" y="930335"/>
            <a:ext cx="558954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>
              <a:spcBef>
                <a:spcPct val="0"/>
              </a:spcBef>
              <a:buAutoNum type="arabicPeriod"/>
              <a:defRPr/>
            </a:pPr>
            <a:r>
              <a:rPr lang="en-US" altLang="en-US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COMPETITION PARTICIPANTS  DATA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BT 2015-16 (</a:t>
            </a:r>
            <a:r>
              <a:rPr lang="en-US" altLang="en-US" sz="26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altLang="en-US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2014-15)</a:t>
            </a:r>
            <a:endParaRPr lang="el-GR" altLang="en-US" sz="2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graphic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777" y="641032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54958"/>
              </p:ext>
            </p:extLst>
          </p:nvPr>
        </p:nvGraphicFramePr>
        <p:xfrm>
          <a:off x="352533" y="2054151"/>
          <a:ext cx="8424936" cy="4390589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 of PARTICIPATING STUDENTS  2015-16  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14-15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ΒΤ 201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l-G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l-G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EDUCATIONAL INSTITUTIONS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 of EDUCATIONAL INSTITUTIONS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2.159 </a:t>
                      </a:r>
                      <a:r>
                        <a:rPr lang="en-US" sz="2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(+30%)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(77,3  - 78,3%) 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 - 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 – 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(-8%)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(11,6 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16,7%)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TECHNOLOGICAL INSTITUTIONS (T.E.I.)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 - 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306 - </a:t>
                      </a:r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(+190%)</a:t>
                      </a:r>
                    </a:p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(10,9  - 4,9%)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COLLEGES 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IEK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(Vocational Institutions)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 - 11</a:t>
                      </a:r>
                      <a:endParaRPr lang="el-G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2.124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(+31,4)</a:t>
                      </a:r>
                      <a:endParaRPr lang="el-G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 - 49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89066" y="259387"/>
            <a:ext cx="215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Report 2015-16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37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95544" y="1512908"/>
            <a:ext cx="9012960" cy="5588500"/>
          </a:xfr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Ends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with a unique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live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FINAL Event 26 May 2017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Runs 4 months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February – May 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Offers PRIZES 7.500</a:t>
            </a:r>
            <a:r>
              <a:rPr lang="el-GR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€,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Diploma, gifts…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… and the amazing experience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managing your own company, in a self-educating amusing process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endParaRPr lang="en-US" sz="1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Registrations NOW OPEN</a:t>
            </a:r>
          </a:p>
          <a:p>
            <a:pPr>
              <a:buClr>
                <a:srgbClr val="006600"/>
              </a:buClr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2"/>
              </a:rPr>
              <a:t>www.businesstalents.com</a:t>
            </a:r>
            <a:endParaRPr lang="en-US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endParaRPr lang="en-US" sz="9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Form your Team and enjoy !</a:t>
            </a:r>
          </a:p>
          <a:p>
            <a:pPr marL="457200" lvl="1" indent="0">
              <a:buClr>
                <a:srgbClr val="006600"/>
              </a:buClr>
              <a:buNone/>
            </a:pPr>
            <a:endParaRPr lang="en-US" sz="3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006600"/>
              </a:buClr>
              <a:buFont typeface="Arial" pitchFamily="34" charset="0"/>
              <a:buChar char="•"/>
            </a:pPr>
            <a:endParaRPr lang="el-GR" sz="32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2" y="-1"/>
            <a:ext cx="2605250" cy="13026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573815"/>
            <a:ext cx="6732240" cy="694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What is BUSINESS TALENTS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07401"/>
            <a:ext cx="3613408" cy="24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664240"/>
            <a:ext cx="47134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1b. COMPETITION PARTICIPANTS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Characteristics</a:t>
            </a:r>
          </a:p>
        </p:txBody>
      </p:sp>
      <p:pic>
        <p:nvPicPr>
          <p:cNvPr id="3075" name="graphi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7" y="641032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62147"/>
              </p:ext>
            </p:extLst>
          </p:nvPr>
        </p:nvGraphicFramePr>
        <p:xfrm>
          <a:off x="1037812" y="1628800"/>
          <a:ext cx="7228495" cy="4676785"/>
        </p:xfrm>
        <a:graphic>
          <a:graphicData uri="http://schemas.openxmlformats.org/drawingml/2006/table">
            <a:tbl>
              <a:tblPr/>
              <a:tblGrid>
                <a:gridCol w="320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of  PARTICIPATING STUDENTS</a:t>
                      </a:r>
                      <a:endParaRPr lang="el-G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 CHARACTERISTICS</a:t>
                      </a:r>
                      <a:endParaRPr lang="el-G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2015-16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2014-15</a:t>
                      </a:r>
                      <a:endParaRPr lang="el-G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2.792  - 2.124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  <a:r>
                        <a:rPr lang="en-US" sz="2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(10%) </a:t>
                      </a:r>
                      <a:r>
                        <a:rPr lang="en-US" sz="1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(7,4%)</a:t>
                      </a:r>
                    </a:p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(9%) in 2015-16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Graduate Studies</a:t>
                      </a:r>
                    </a:p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Graduates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+ 2.254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(80%)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1.966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(92,6%)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Undergraduates</a:t>
                      </a:r>
                      <a:endParaRPr lang="el-G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1.864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(67%)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(64,1%)</a:t>
                      </a:r>
                      <a:endParaRPr lang="el-GR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Business &amp; Economics studies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(incl. Maritime, Tourism &amp; relevant)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+ 787 (Engineers</a:t>
                      </a:r>
                      <a:r>
                        <a:rPr lang="en-US" sz="2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+ 140 = 927 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(33%)</a:t>
                      </a:r>
                    </a:p>
                    <a:p>
                      <a:pPr algn="ctr" fontAlgn="ctr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762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(35,9%)</a:t>
                      </a:r>
                      <a:endParaRPr lang="el-GR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Studies :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Engineers,  Computers, Law, Medicine, Languages, Architecture, Physiotherapy !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4476"/>
            <a:ext cx="1979712" cy="9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20033" y="57270"/>
            <a:ext cx="215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Report 2015-16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284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017" y="79780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2. EXPOSURES AND ADVERTISING VALUE </a:t>
            </a:r>
          </a:p>
          <a:p>
            <a:pPr algn="ctr"/>
            <a:r>
              <a:rPr lang="en-U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GENERATED BY BT </a:t>
            </a:r>
          </a:p>
        </p:txBody>
      </p:sp>
      <p:pic>
        <p:nvPicPr>
          <p:cNvPr id="20482" name="graphi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81" y="634008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02583" y="1696167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Aggregates by type of Media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" y="2223655"/>
            <a:ext cx="7053520" cy="375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901" y="6030113"/>
            <a:ext cx="592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Figure does not include  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€51.200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publicity of Career Day &amp;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GenY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2014-15 was 166 Appearances and 67.000</a:t>
            </a:r>
            <a:r>
              <a:rPr lang="el-GR" sz="1600" b="1" dirty="0">
                <a:latin typeface="Calibri" pitchFamily="34" charset="0"/>
                <a:cs typeface="Calibri" pitchFamily="34" charset="0"/>
              </a:rPr>
              <a:t>€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Value</a:t>
            </a:r>
            <a:endParaRPr lang="el-G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Εικόνα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24475"/>
            <a:ext cx="1881483" cy="8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20033" y="57270"/>
            <a:ext cx="215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Report 2015-16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7880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429493"/>
            <a:ext cx="6267883" cy="651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5106" y="-24471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2b. BT 2015-16 : Exposures by month &amp; medium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55"/>
            <a:ext cx="1517072" cy="72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03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81" y="641032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76173" y="89945"/>
            <a:ext cx="444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2c. Direct Impacts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 BT own Media</a:t>
            </a:r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61209" cy="6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3" y="662995"/>
            <a:ext cx="8696325" cy="61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69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81" y="641032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04775" y="159219"/>
            <a:ext cx="444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2d. Direct Impacts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 BT own Media</a:t>
            </a:r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61209" cy="6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850900"/>
            <a:ext cx="865822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34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281" y="6410325"/>
            <a:ext cx="611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76173" y="89945"/>
            <a:ext cx="444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2d. Direct Impacts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 BT own Media</a:t>
            </a:r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61209" cy="6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48143"/>
            <a:ext cx="8553450" cy="56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3530" y="5486401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+105%</a:t>
            </a:r>
            <a:endParaRPr lang="el-GR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28610" y="5888181"/>
            <a:ext cx="61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+92%</a:t>
            </a:r>
            <a:endParaRPr lang="el-GR" sz="1500" b="1" dirty="0"/>
          </a:p>
        </p:txBody>
      </p:sp>
    </p:spTree>
    <p:extLst>
      <p:ext uri="{BB962C8B-B14F-4D97-AF65-F5344CB8AC3E}">
        <p14:creationId xmlns:p14="http://schemas.microsoft.com/office/powerpoint/2010/main" val="171099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n 11"/>
          <p:cNvPicPr/>
          <p:nvPr/>
        </p:nvPicPr>
        <p:blipFill>
          <a:blip r:embed="rId2"/>
          <a:stretch/>
        </p:blipFill>
        <p:spPr>
          <a:xfrm>
            <a:off x="0" y="0"/>
            <a:ext cx="9141480" cy="685488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187624" y="1196752"/>
            <a:ext cx="5507394" cy="737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Join</a:t>
            </a:r>
            <a:r>
              <a:rPr lang="es-ES" sz="4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s-ES" sz="400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this</a:t>
            </a:r>
            <a:r>
              <a:rPr lang="es-ES" sz="400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s-ES" sz="400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unique</a:t>
            </a:r>
            <a:r>
              <a:rPr lang="es-ES" sz="400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s-ES" sz="4000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program</a:t>
            </a:r>
            <a:r>
              <a:rPr lang="es-ES" sz="400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!</a:t>
            </a:r>
            <a:endParaRPr lang="es-ES" sz="400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7" name="Imagen 1"/>
          <p:cNvPicPr/>
          <p:nvPr/>
        </p:nvPicPr>
        <p:blipFill>
          <a:blip r:embed="rId3"/>
          <a:stretch/>
        </p:blipFill>
        <p:spPr>
          <a:xfrm>
            <a:off x="0" y="2400480"/>
            <a:ext cx="9141480" cy="214800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-36512" y="5070216"/>
            <a:ext cx="9141480" cy="13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And </a:t>
            </a:r>
            <a:r>
              <a:rPr lang="es-E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develop</a:t>
            </a: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s-E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your</a:t>
            </a: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s-E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potential</a:t>
            </a: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as </a:t>
            </a:r>
            <a:r>
              <a:rPr lang="es-E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future</a:t>
            </a:r>
            <a:r>
              <a:rPr lang="es-E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leader - </a:t>
            </a:r>
            <a:r>
              <a:rPr lang="es-E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professional</a:t>
            </a:r>
            <a:endParaRPr lang="es-E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s-ES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www.businesstalents.com</a:t>
            </a:r>
          </a:p>
        </p:txBody>
      </p:sp>
      <p:sp>
        <p:nvSpPr>
          <p:cNvPr id="170" name="Line 4"/>
          <p:cNvSpPr/>
          <p:nvPr/>
        </p:nvSpPr>
        <p:spPr>
          <a:xfrm>
            <a:off x="4371627" y="1979652"/>
            <a:ext cx="337320" cy="480"/>
          </a:xfrm>
          <a:prstGeom prst="line">
            <a:avLst/>
          </a:prstGeom>
          <a:ln w="6480">
            <a:solidFill>
              <a:srgbClr val="37609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Line 5"/>
          <p:cNvSpPr/>
          <p:nvPr/>
        </p:nvSpPr>
        <p:spPr>
          <a:xfrm>
            <a:off x="4403160" y="4973280"/>
            <a:ext cx="337320" cy="480"/>
          </a:xfrm>
          <a:prstGeom prst="line">
            <a:avLst/>
          </a:prstGeom>
          <a:ln w="648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0" name="Picture 9" descr="X:\CURRENT_PROJECTS\Business Talents\BT_2016\logos\NEO LOGO BUSINESS TALENTS\logo BT new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280"/>
            <a:ext cx="2793460" cy="14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522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n 11"/>
          <p:cNvPicPr/>
          <p:nvPr/>
        </p:nvPicPr>
        <p:blipFill>
          <a:blip r:embed="rId2"/>
          <a:stretch/>
        </p:blipFill>
        <p:spPr>
          <a:xfrm>
            <a:off x="0" y="0"/>
            <a:ext cx="9141480" cy="6854880"/>
          </a:xfrm>
          <a:prstGeom prst="rect">
            <a:avLst/>
          </a:prstGeom>
          <a:ln>
            <a:noFill/>
          </a:ln>
        </p:spPr>
      </p:pic>
      <p:sp>
        <p:nvSpPr>
          <p:cNvPr id="170" name="Line 4"/>
          <p:cNvSpPr/>
          <p:nvPr/>
        </p:nvSpPr>
        <p:spPr>
          <a:xfrm>
            <a:off x="4371627" y="1979652"/>
            <a:ext cx="337320" cy="480"/>
          </a:xfrm>
          <a:prstGeom prst="line">
            <a:avLst/>
          </a:prstGeom>
          <a:ln w="6480">
            <a:solidFill>
              <a:srgbClr val="37609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Line 5"/>
          <p:cNvSpPr/>
          <p:nvPr/>
        </p:nvSpPr>
        <p:spPr>
          <a:xfrm>
            <a:off x="4403160" y="4973280"/>
            <a:ext cx="337320" cy="480"/>
          </a:xfrm>
          <a:prstGeom prst="line">
            <a:avLst/>
          </a:prstGeom>
          <a:ln w="648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7" y="1979652"/>
            <a:ext cx="7802880" cy="3383005"/>
          </a:xfrm>
          <a:prstGeom prst="rect">
            <a:avLst/>
          </a:prstGeom>
        </p:spPr>
      </p:pic>
      <p:pic>
        <p:nvPicPr>
          <p:cNvPr id="8" name="Picture 5" descr="Praxi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949280"/>
            <a:ext cx="2996208" cy="7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X:\CURRENT_PROJECTS\Business Talents\BT_2016\logos\NEO LOGO BUSINESS TALENTS\logo BT new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98" y="-53242"/>
            <a:ext cx="3237539" cy="16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1"/>
          <p:cNvSpPr/>
          <p:nvPr/>
        </p:nvSpPr>
        <p:spPr>
          <a:xfrm>
            <a:off x="899592" y="1107273"/>
            <a:ext cx="5507394" cy="737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</a:t>
            </a:r>
            <a:r>
              <a:rPr lang="es-ES" sz="4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U at </a:t>
            </a:r>
            <a:r>
              <a:rPr lang="es-ES" sz="40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the</a:t>
            </a:r>
            <a:r>
              <a:rPr lang="es-ES" sz="4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Final !</a:t>
            </a:r>
            <a:endParaRPr lang="es-ES" sz="400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0822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873058" y="2075152"/>
            <a:ext cx="2228760" cy="10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latin typeface="Didot"/>
                <a:ea typeface="MS PGothic"/>
              </a:rPr>
              <a:t>THANK  YOU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168698" y="2651152"/>
            <a:ext cx="1437120" cy="5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MS PGothic"/>
              </a:rPr>
              <a:t>GRACIAS</a:t>
            </a:r>
            <a:endParaRPr lang="es-ES" sz="1800" strike="noStrike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952698" y="1691152"/>
            <a:ext cx="1005120" cy="5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i="1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dobe Hebrew"/>
                <a:ea typeface="MS PGothic"/>
              </a:rPr>
              <a:t>MERCI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3448698" y="3131152"/>
            <a:ext cx="1221120" cy="5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strike="noStrike" spc="-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latin typeface="Big Caslon"/>
                <a:ea typeface="MS PGothic"/>
              </a:rPr>
              <a:t>DANK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3664698" y="2651152"/>
            <a:ext cx="717120" cy="5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i="1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Freestyle Script"/>
                <a:ea typeface="MS PGothic"/>
              </a:rPr>
              <a:t>TAK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2877402" y="1307392"/>
            <a:ext cx="1221120" cy="7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strike="noStrike" spc="-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latin typeface="Helvetica35-Thin"/>
                <a:ea typeface="MS PGothic"/>
              </a:rPr>
              <a:t>DZI</a:t>
            </a:r>
            <a:r>
              <a:rPr lang="es-ES" sz="3200" strike="noStrike" spc="-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latin typeface="Helvetica35-Thin"/>
                <a:ea typeface="MS PGothic"/>
              </a:rPr>
              <a:t>ę</a:t>
            </a:r>
            <a:r>
              <a:rPr lang="es-ES" sz="2000" strike="noStrike" spc="-1">
                <a:solidFill>
                  <a:srgbClr val="185F11"/>
                </a:solidFill>
                <a:uFill>
                  <a:solidFill>
                    <a:srgbClr val="FFFFFF"/>
                  </a:solidFill>
                </a:uFill>
                <a:latin typeface="Helvetica35-Thin"/>
                <a:ea typeface="MS PGothic"/>
              </a:rPr>
              <a:t>KI</a:t>
            </a:r>
            <a:endParaRPr lang="es-E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4131386" y="3715771"/>
            <a:ext cx="1519973" cy="68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MS PGothic"/>
              </a:rPr>
              <a:t>Gracie</a:t>
            </a:r>
            <a:endParaRPr lang="es-E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8"/>
          <p:cNvSpPr/>
          <p:nvPr/>
        </p:nvSpPr>
        <p:spPr>
          <a:xfrm>
            <a:off x="4839288" y="3178192"/>
            <a:ext cx="137700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 dirty="0" err="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Ευχ</a:t>
            </a:r>
            <a:r>
              <a:rPr lang="es-ES" sz="20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αριστώ</a:t>
            </a:r>
            <a:endParaRPr lang="es-ES" sz="2000" strike="noStrike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10" descr="X:\CURRENT_PROJECTS\Business Talents\BT_2016\logos\NEO LOGO BUSINESS TALENTS\logo BT new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24" y="4402170"/>
            <a:ext cx="2793460" cy="14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83038" cy="14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50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6703" y="519058"/>
            <a:ext cx="39560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Please watch </a:t>
            </a:r>
            <a:endParaRPr lang="el-G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VIDEO</a:t>
            </a:r>
            <a:r>
              <a:rPr lang="en-US" altLang="en-US" sz="2400" b="1" dirty="0">
                <a:latin typeface="Calibri" pitchFamily="34" charset="0"/>
                <a:cs typeface="Calibri" pitchFamily="34" charset="0"/>
              </a:rPr>
              <a:t> </a:t>
            </a:r>
            <a:endParaRPr lang="el-GR" altLang="en-US" sz="2400" b="1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l-GR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USINESS TALENTS FINAL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&amp; CAREER DAY 2015/16</a:t>
            </a:r>
            <a:endParaRPr lang="el-GR" altLang="en-US" sz="2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sz="1400" b="1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sz="1400" b="1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sz="1400" b="1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sz="2400" b="1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latin typeface="Calibri" pitchFamily="34" charset="0"/>
                <a:cs typeface="Calibri" pitchFamily="34" charset="0"/>
              </a:rPr>
              <a:t>3 &amp; 4 June, 2016</a:t>
            </a:r>
          </a:p>
          <a:p>
            <a:pPr lvl="0" algn="ctr">
              <a:spcBef>
                <a:spcPct val="0"/>
              </a:spcBef>
              <a:defRPr/>
            </a:pPr>
            <a:endParaRPr lang="en-US" altLang="en-US" sz="1400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Hosted at</a:t>
            </a:r>
          </a:p>
        </p:txBody>
      </p:sp>
      <p:sp>
        <p:nvSpPr>
          <p:cNvPr id="4" name="CustomShape 3"/>
          <p:cNvSpPr/>
          <p:nvPr/>
        </p:nvSpPr>
        <p:spPr>
          <a:xfrm>
            <a:off x="5372805" y="2348880"/>
            <a:ext cx="3719945" cy="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20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http://bit.ly/BT-GR-Final-1516</a:t>
            </a:r>
            <a:endParaRPr lang="es-E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96" y="4589563"/>
            <a:ext cx="766678" cy="15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26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4056" y="332656"/>
            <a:ext cx="6516216" cy="69494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6600"/>
                </a:solidFill>
                <a:latin typeface="Calibri" pitchFamily="34" charset="0"/>
              </a:rPr>
              <a:t>What is CAREER DAY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8100392" cy="4394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daily Event 27 May 2017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top Companies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meet Students and Graduates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interviews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&amp; advise</a:t>
            </a:r>
            <a:endParaRPr lang="el-GR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Companies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searching for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‘Talents’, receive CVs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 advance, through BT website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Also company activities during the year </a:t>
            </a: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Registration together with BT Competition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  <a:hlinkClick r:id="rId2"/>
              </a:rPr>
              <a:t>www.businesstalents.com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s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30720" cy="1215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71424"/>
            <a:ext cx="2662024" cy="1774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5661160"/>
            <a:ext cx="1777204" cy="1184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61159"/>
            <a:ext cx="1813208" cy="12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116632"/>
            <a:ext cx="3923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CAREER DAY 2015-16</a:t>
            </a:r>
            <a:endParaRPr lang="el-GR" altLang="en-US" sz="28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4 June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en-US" sz="2400" b="1" dirty="0">
                <a:latin typeface="Calibri" pitchFamily="34" charset="0"/>
                <a:cs typeface="Calibri" pitchFamily="34" charset="0"/>
              </a:rPr>
              <a:t>PARTICIPATING COMPANIES</a:t>
            </a:r>
          </a:p>
          <a:p>
            <a:pPr lvl="0" algn="ctr">
              <a:spcBef>
                <a:spcPct val="0"/>
              </a:spcBef>
              <a:defRPr/>
            </a:pPr>
            <a:endParaRPr lang="en-US" alt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X:\CURRENT_PROJECTS\Business Talents\BT_2016\logos\NEO LOGO BUSINESS TALENTS\logo BT new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60" y="-57049"/>
            <a:ext cx="2510740" cy="12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45572"/>
              </p:ext>
            </p:extLst>
          </p:nvPr>
        </p:nvGraphicFramePr>
        <p:xfrm>
          <a:off x="395536" y="1495381"/>
          <a:ext cx="2842356" cy="514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BIC </a:t>
                      </a:r>
                      <a:r>
                        <a:rPr lang="el-GR" sz="1100" u="none" strike="noStrike" dirty="0">
                          <a:effectLst/>
                        </a:rPr>
                        <a:t>ΒΙΟΛΕΞ ΑΕ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ACCENTURE AE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ARLA FOODS HELLAS S.A.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BARILLA HELLAS </a:t>
                      </a:r>
                      <a:r>
                        <a:rPr lang="el-GR" sz="1100" u="none" strike="noStrike">
                          <a:effectLst/>
                        </a:rPr>
                        <a:t>ΑΕ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BEIERSDORF HELLAS AE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COCA COLA ΤΡΙΑ ΕΨΙΛΟΝ ΕΛΛΑΔΟΣ ΑΒΕΕ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COSMOTE </a:t>
                      </a:r>
                      <a:r>
                        <a:rPr lang="el-GR" sz="1100" u="none" strike="noStrike">
                          <a:effectLst/>
                        </a:rPr>
                        <a:t>ΚΙΝΗΤΕΣ ΤΗΛ/ΝΙΕΣ Α.Ε.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HENKEL HELLAS </a:t>
                      </a:r>
                      <a:r>
                        <a:rPr lang="el-GR" sz="1100" u="none" strike="noStrike">
                          <a:effectLst/>
                        </a:rPr>
                        <a:t>ΑΒΕΕ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IKEA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IMPERIAL TOBACCO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JACOBS DOUWE EGBERTS GR </a:t>
                      </a:r>
                      <a:r>
                        <a:rPr lang="el-GR" sz="1100" u="none" strike="noStrike">
                          <a:effectLst/>
                        </a:rPr>
                        <a:t>ΕΠΕ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JUMBO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LIDL HELLAS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MICROSOFT HELLAS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MONDELEZ </a:t>
                      </a:r>
                      <a:r>
                        <a:rPr lang="el-GR" sz="1100" u="none" strike="noStrike">
                          <a:effectLst/>
                        </a:rPr>
                        <a:t>ΕΛΛΑΣ ΑΕ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PWC BUSINESS ADVISORS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Teleperformance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VODAFONE-</a:t>
                      </a:r>
                      <a:r>
                        <a:rPr lang="el-GR" sz="1100" u="none" strike="noStrike" dirty="0">
                          <a:effectLst/>
                        </a:rPr>
                        <a:t>ΠΑΝΑΦΟΝ ΑΕΕ</a:t>
                      </a:r>
                      <a:r>
                        <a:rPr lang="fr-FR" sz="1100" u="none" strike="noStrike" dirty="0">
                          <a:effectLst/>
                        </a:rPr>
                        <a:t>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ΕΛΑΪΣ </a:t>
                      </a:r>
                      <a:r>
                        <a:rPr lang="fr-FR" sz="1100" u="none" strike="noStrike">
                          <a:effectLst/>
                        </a:rPr>
                        <a:t>UNILEVER HELLAS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ΟΠΑΠ ΑΕ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ΠΑΠΑΣΤΡΑΤΟΣ ΑΒΕΣ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ΠΛΑΙΣΙΟ </a:t>
                      </a:r>
                      <a:r>
                        <a:rPr lang="fr-FR" sz="1100" u="none" strike="noStrike">
                          <a:effectLst/>
                        </a:rPr>
                        <a:t>COMPUTERS AEBE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 dirty="0">
                          <a:effectLst/>
                        </a:rPr>
                        <a:t>ΦΑΜΑΡ ΑΕ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84" y="2706967"/>
            <a:ext cx="888768" cy="59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65" y="853590"/>
            <a:ext cx="2206689" cy="1001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04" y="2537732"/>
            <a:ext cx="1033359" cy="944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00" y="1890715"/>
            <a:ext cx="13716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89240"/>
            <a:ext cx="1053983" cy="592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95" y="5966974"/>
            <a:ext cx="1393909" cy="774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34" y="3792951"/>
            <a:ext cx="712261" cy="712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59" y="4800084"/>
            <a:ext cx="933336" cy="518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14" y="4902319"/>
            <a:ext cx="1121875" cy="3988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372608"/>
            <a:ext cx="1907704" cy="720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32" y="6383700"/>
            <a:ext cx="2093003" cy="389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51" y="4150101"/>
            <a:ext cx="1512238" cy="4837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1551464" cy="868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78915"/>
            <a:ext cx="895295" cy="6801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42" y="2708920"/>
            <a:ext cx="1617325" cy="42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01" y="4442781"/>
            <a:ext cx="1335832" cy="3573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48313"/>
            <a:ext cx="1379818" cy="493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8" y="3301698"/>
            <a:ext cx="1818041" cy="7618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54" y="5607175"/>
            <a:ext cx="1666151" cy="507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20" y="1992650"/>
            <a:ext cx="2020617" cy="428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00085"/>
            <a:ext cx="1623478" cy="7067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32856"/>
            <a:ext cx="1383487" cy="1041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2" y="1354339"/>
            <a:ext cx="2883476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40046" y="313404"/>
            <a:ext cx="754069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srgbClr val="000099"/>
                </a:solidFill>
                <a:latin typeface="Calibri" pitchFamily="34" charset="0"/>
                <a:ea typeface="+mj-ea"/>
                <a:cs typeface="Calibri" pitchFamily="34" charset="0"/>
              </a:rPr>
              <a:t>Success 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  <a:ea typeface="+mj-ea"/>
                <a:cs typeface="Calibri" pitchFamily="34" charset="0"/>
              </a:rPr>
              <a:t>has measurable and </a:t>
            </a:r>
            <a:r>
              <a:rPr lang="en-US" altLang="en-US" sz="2400" b="1" noProof="0" dirty="0">
                <a:solidFill>
                  <a:srgbClr val="000099"/>
                </a:solidFill>
                <a:latin typeface="Calibri" pitchFamily="34" charset="0"/>
                <a:ea typeface="+mj-ea"/>
                <a:cs typeface="Calibri" pitchFamily="34" charset="0"/>
              </a:rPr>
              <a:t>not measurable aspects !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81" y="5933416"/>
            <a:ext cx="91450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E</a:t>
            </a:r>
            <a:r>
              <a:rPr lang="en-US" altLang="en-US" sz="2000" b="1" noProof="0" dirty="0" err="1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nthusiasm</a:t>
            </a:r>
            <a:r>
              <a:rPr lang="en-US" altLang="en-US" sz="2000" b="1" noProof="0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, </a:t>
            </a:r>
            <a:r>
              <a:rPr lang="en-US" altLang="en-US" sz="2000" b="1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teamwork, </a:t>
            </a:r>
            <a:r>
              <a:rPr lang="en-US" altLang="en-US" sz="2000" b="1" noProof="0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engagement</a:t>
            </a:r>
            <a:r>
              <a:rPr lang="en-US" altLang="en-US" sz="2000" b="1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,</a:t>
            </a:r>
            <a:r>
              <a:rPr lang="en-US" altLang="en-US" sz="2000" b="1" noProof="0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 emotion, </a:t>
            </a:r>
            <a:r>
              <a:rPr lang="en-US" altLang="en-US" sz="2000" b="1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commitment, </a:t>
            </a:r>
            <a:r>
              <a:rPr lang="en-US" altLang="en-US" sz="2000" b="1" noProof="0" dirty="0">
                <a:solidFill>
                  <a:srgbClr val="006600"/>
                </a:solidFill>
                <a:latin typeface="Calibri" pitchFamily="34" charset="0"/>
                <a:ea typeface="+mj-ea"/>
                <a:cs typeface="Calibri" pitchFamily="34" charset="0"/>
              </a:rPr>
              <a:t>effort, cooperation, persistence have no KPIs …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5" y="1340022"/>
            <a:ext cx="2897348" cy="2089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022"/>
            <a:ext cx="2964060" cy="2141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12" y="3807779"/>
            <a:ext cx="2943225" cy="1962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6" y="3756238"/>
            <a:ext cx="2904363" cy="2013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8" y="3788372"/>
            <a:ext cx="2821305" cy="1998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6" y="1340022"/>
            <a:ext cx="2842053" cy="2141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96" y="5314"/>
            <a:ext cx="2053440" cy="10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38020" y="231779"/>
            <a:ext cx="8287866" cy="676941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rgbClr val="006600"/>
                </a:solidFill>
                <a:latin typeface="Calibri" pitchFamily="34" charset="0"/>
              </a:rPr>
              <a:t>BUSINESS TALENTS Objectives</a:t>
            </a:r>
            <a:br>
              <a:rPr lang="en-US" sz="3000" b="1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006600"/>
                </a:solidFill>
                <a:latin typeface="Calibri" pitchFamily="34" charset="0"/>
              </a:rPr>
              <a:t>Competition with Simulator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-255788" y="1196752"/>
            <a:ext cx="9292284" cy="635522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Offers you 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with a unique opportunity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to practice   </a:t>
            </a:r>
          </a:p>
          <a:p>
            <a:pPr marL="457200" lvl="1" indent="0">
              <a:buClr>
                <a:srgbClr val="006600"/>
              </a:buClr>
              <a:buNone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   Business Management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, learning by doing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Builds Business Skills, bridging theory with practice :</a:t>
            </a:r>
          </a:p>
          <a:p>
            <a:pPr lvl="2">
              <a:buClr>
                <a:srgbClr val="006600"/>
              </a:buClr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Strategy, Planning, functions of Marketing – Finance – HR – Production - Logistics, Analysis of : Competition - Financial Accounts - Market research reports</a:t>
            </a:r>
          </a:p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Develops basic Managerial (soft) Skills of :</a:t>
            </a:r>
          </a:p>
          <a:p>
            <a:pPr lvl="2">
              <a:buClr>
                <a:srgbClr val="006600"/>
              </a:buClr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Team-work, communication, critical thinking, decision making, problem solving, innovation, risk taking, analysis &amp; synthesis</a:t>
            </a:r>
            <a:endParaRPr lang="el-GR" dirty="0">
              <a:solidFill>
                <a:srgbClr val="000066"/>
              </a:solidFill>
              <a:latin typeface="Calibri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Promotes fundamental Values of :</a:t>
            </a:r>
          </a:p>
          <a:p>
            <a:pPr lvl="2">
              <a:buClr>
                <a:srgbClr val="006600"/>
              </a:buClr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Responsibility, effort, perseverance, ethics, healthy competition</a:t>
            </a:r>
            <a:endParaRPr lang="el-GR" dirty="0">
              <a:solidFill>
                <a:srgbClr val="000066"/>
              </a:solidFill>
              <a:latin typeface="Calibri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Develops Entrepreneurial thinking and </a:t>
            </a: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initiative</a:t>
            </a:r>
            <a:endParaRPr lang="el-GR" sz="2400" dirty="0">
              <a:solidFill>
                <a:srgbClr val="000066"/>
              </a:solidFill>
              <a:latin typeface="Calibri" pitchFamily="34" charset="0"/>
            </a:endParaRPr>
          </a:p>
          <a:p>
            <a:pPr lvl="1">
              <a:buClr>
                <a:srgbClr val="0066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 Contributes to building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Professionals and Leaders of the future</a:t>
            </a:r>
          </a:p>
          <a:p>
            <a:pPr marL="457200" lvl="1" indent="0">
              <a:buClr>
                <a:srgbClr val="006600"/>
              </a:buClr>
              <a:buNone/>
            </a:pPr>
            <a:endParaRPr lang="en-US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83701"/>
            <a:ext cx="1778030" cy="1309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17" y="0"/>
            <a:ext cx="2430720" cy="12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8"/>
          <p:cNvPicPr/>
          <p:nvPr/>
        </p:nvPicPr>
        <p:blipFill>
          <a:blip r:embed="rId2"/>
          <a:stretch/>
        </p:blipFill>
        <p:spPr>
          <a:xfrm>
            <a:off x="715320" y="3208269"/>
            <a:ext cx="2001240" cy="1588464"/>
          </a:xfrm>
          <a:prstGeom prst="rect">
            <a:avLst/>
          </a:prstGeom>
          <a:ln>
            <a:noFill/>
          </a:ln>
        </p:spPr>
      </p:pic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6643775" y="4389549"/>
            <a:ext cx="2416680" cy="2147040"/>
          </a:xfrm>
          <a:prstGeom prst="rect">
            <a:avLst/>
          </a:prstGeom>
          <a:ln>
            <a:noFill/>
          </a:ln>
        </p:spPr>
      </p:pic>
      <p:pic>
        <p:nvPicPr>
          <p:cNvPr id="98" name="Picture 3"/>
          <p:cNvPicPr/>
          <p:nvPr/>
        </p:nvPicPr>
        <p:blipFill>
          <a:blip r:embed="rId4"/>
          <a:stretch/>
        </p:blipFill>
        <p:spPr>
          <a:xfrm>
            <a:off x="126720" y="593463"/>
            <a:ext cx="3178440" cy="2633264"/>
          </a:xfrm>
          <a:prstGeom prst="rect">
            <a:avLst/>
          </a:prstGeom>
          <a:ln>
            <a:noFill/>
          </a:ln>
        </p:spPr>
      </p:pic>
      <p:pic>
        <p:nvPicPr>
          <p:cNvPr id="99" name="Picture 5"/>
          <p:cNvPicPr/>
          <p:nvPr/>
        </p:nvPicPr>
        <p:blipFill>
          <a:blip r:embed="rId5"/>
          <a:stretch/>
        </p:blipFill>
        <p:spPr>
          <a:xfrm>
            <a:off x="105840" y="4855200"/>
            <a:ext cx="2379600" cy="1860960"/>
          </a:xfrm>
          <a:prstGeom prst="rect">
            <a:avLst/>
          </a:prstGeom>
          <a:ln>
            <a:noFill/>
          </a:ln>
        </p:spPr>
      </p:pic>
      <p:pic>
        <p:nvPicPr>
          <p:cNvPr id="100" name="Picture 6"/>
          <p:cNvPicPr/>
          <p:nvPr/>
        </p:nvPicPr>
        <p:blipFill>
          <a:blip r:embed="rId6"/>
          <a:stretch/>
        </p:blipFill>
        <p:spPr>
          <a:xfrm>
            <a:off x="3347864" y="836712"/>
            <a:ext cx="3787920" cy="2741760"/>
          </a:xfrm>
          <a:prstGeom prst="rect">
            <a:avLst/>
          </a:prstGeom>
          <a:ln>
            <a:noFill/>
          </a:ln>
        </p:spPr>
      </p:pic>
      <p:pic>
        <p:nvPicPr>
          <p:cNvPr id="101" name="Picture 7"/>
          <p:cNvPicPr/>
          <p:nvPr/>
        </p:nvPicPr>
        <p:blipFill>
          <a:blip r:embed="rId7"/>
          <a:stretch/>
        </p:blipFill>
        <p:spPr>
          <a:xfrm>
            <a:off x="7199640" y="137760"/>
            <a:ext cx="1806840" cy="3615840"/>
          </a:xfrm>
          <a:prstGeom prst="rect">
            <a:avLst/>
          </a:prstGeom>
          <a:ln>
            <a:noFill/>
          </a:ln>
        </p:spPr>
      </p:pic>
      <p:pic>
        <p:nvPicPr>
          <p:cNvPr id="102" name="Picture 1"/>
          <p:cNvPicPr/>
          <p:nvPr/>
        </p:nvPicPr>
        <p:blipFill>
          <a:blip r:embed="rId8"/>
          <a:stretch/>
        </p:blipFill>
        <p:spPr>
          <a:xfrm>
            <a:off x="4413388" y="3753600"/>
            <a:ext cx="2480040" cy="2203200"/>
          </a:xfrm>
          <a:prstGeom prst="rect">
            <a:avLst/>
          </a:prstGeom>
          <a:ln>
            <a:noFill/>
          </a:ln>
        </p:spPr>
      </p:pic>
      <p:pic>
        <p:nvPicPr>
          <p:cNvPr id="103" name="Picture 4"/>
          <p:cNvPicPr/>
          <p:nvPr/>
        </p:nvPicPr>
        <p:blipFill>
          <a:blip r:embed="rId9"/>
          <a:stretch/>
        </p:blipFill>
        <p:spPr>
          <a:xfrm>
            <a:off x="2441308" y="5169082"/>
            <a:ext cx="1972080" cy="154707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360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Sponsored by companies!</a:t>
            </a:r>
            <a:endParaRPr lang="el-GR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76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1577</Words>
  <Application>Microsoft Office PowerPoint</Application>
  <PresentationFormat>On-screen Show (4:3)</PresentationFormat>
  <Paragraphs>244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MS PGothic</vt:lpstr>
      <vt:lpstr>Adobe Hebrew</vt:lpstr>
      <vt:lpstr>Arial</vt:lpstr>
      <vt:lpstr>Big Caslon</vt:lpstr>
      <vt:lpstr>Calibri</vt:lpstr>
      <vt:lpstr>DejaVu Sans</vt:lpstr>
      <vt:lpstr>Didot</vt:lpstr>
      <vt:lpstr>FreeSans</vt:lpstr>
      <vt:lpstr>Freestyle Script</vt:lpstr>
      <vt:lpstr>Helvetica Light</vt:lpstr>
      <vt:lpstr>Helvetica35-Thin</vt:lpstr>
      <vt:lpstr>Times New Roman</vt:lpstr>
      <vt:lpstr>WenQuanYi Micro Hei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CAREER DAY</vt:lpstr>
      <vt:lpstr>PowerPoint Presentation</vt:lpstr>
      <vt:lpstr>PowerPoint Presentation</vt:lpstr>
      <vt:lpstr>BUSINESS TALENTS Objectives Competition with Simulator</vt:lpstr>
      <vt:lpstr>PowerPoint Presentation</vt:lpstr>
      <vt:lpstr>How the BT Competition operates : </vt:lpstr>
      <vt:lpstr>BUSINESS TALENTS  &amp; CAREER DAY</vt:lpstr>
      <vt:lpstr>PowerPoint Presentation</vt:lpstr>
      <vt:lpstr>PowerPoint Presentation</vt:lpstr>
      <vt:lpstr>PowerPoint Presentation</vt:lpstr>
      <vt:lpstr>PowerPoint Presentation</vt:lpstr>
      <vt:lpstr>A Business Simulation</vt:lpstr>
      <vt:lpstr>PowerPoint Presentation</vt:lpstr>
      <vt:lpstr>Simulation features: the Scenario</vt:lpstr>
      <vt:lpstr>Simulation features: the Interface</vt:lpstr>
      <vt:lpstr>PowerPoint Presentation</vt:lpstr>
      <vt:lpstr>PowerPoint Presentation</vt:lpstr>
      <vt:lpstr>PowerPoint Presentation</vt:lpstr>
      <vt:lpstr>PowerPoint Presentation</vt:lpstr>
      <vt:lpstr>Simulation features: Market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Christina Dimatati</cp:lastModifiedBy>
  <cp:revision>282</cp:revision>
  <dcterms:created xsi:type="dcterms:W3CDTF">2014-07-02T20:23:06Z</dcterms:created>
  <dcterms:modified xsi:type="dcterms:W3CDTF">2016-11-23T07:58:53Z</dcterms:modified>
</cp:coreProperties>
</file>